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4630400" cy="8229600"/>
  <p:notesSz cx="8229600" cy="14630400"/>
  <p:embeddedFontLst>
    <p:embeddedFont>
      <p:font typeface="Merriweather Bold" panose="00000800000000000000" pitchFamily="2" charset="0"/>
      <p:bold r:id="rId15"/>
    </p:embeddedFont>
    <p:embeddedFont>
      <p:font typeface="Open Sans" panose="020B0606030504020204" pitchFamily="34" charset="0"/>
      <p:regular r:id="rId16"/>
      <p:bold r:id="rId17"/>
    </p:embeddedFont>
    <p:embeddedFont>
      <p:font typeface="Verdana" panose="020B0604030504040204" pitchFamily="34" charset="0"/>
      <p:regular r:id="rId18"/>
      <p:bold r:id="rId19"/>
      <p:italic r:id="rId20"/>
      <p:boldItalic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D88EB1-7589-E345-A4CC-D5D1DAF00158}" type="datetimeFigureOut">
              <a:rPr lang="en-US" smtClean="0"/>
              <a:t>10/28/2024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AA00FB-B9C4-A946-9A0A-E12BFCA301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8489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bobbyyt16@gmail.com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126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7805" y="598289"/>
            <a:ext cx="7621191" cy="46910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350"/>
              </a:lnSpc>
              <a:buNone/>
            </a:pPr>
            <a:r>
              <a:rPr lang="en-US" sz="25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Advanced COVID-19 Detection from Lung X-rays with Machine Learning or Deep Learning</a:t>
            </a:r>
            <a:endParaRPr lang="en-US" sz="2500" dirty="0"/>
          </a:p>
        </p:txBody>
      </p:sp>
      <p:sp>
        <p:nvSpPr>
          <p:cNvPr id="5" name="Shape 2"/>
          <p:cNvSpPr/>
          <p:nvPr/>
        </p:nvSpPr>
        <p:spPr>
          <a:xfrm>
            <a:off x="6247805" y="7268647"/>
            <a:ext cx="348020" cy="348020"/>
          </a:xfrm>
          <a:prstGeom prst="roundRect">
            <a:avLst>
              <a:gd name="adj" fmla="val 2627172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0B2F64D-2590-2258-E0BE-E2EDBB37C44A}"/>
              </a:ext>
            </a:extLst>
          </p:cNvPr>
          <p:cNvSpPr txBox="1"/>
          <p:nvPr/>
        </p:nvSpPr>
        <p:spPr>
          <a:xfrm>
            <a:off x="7389977" y="4853464"/>
            <a:ext cx="538974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NAME:DINESHKARAN M, </a:t>
            </a:r>
          </a:p>
          <a:p>
            <a:r>
              <a:rPr lang="en-US" sz="1800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E-MAIL</a:t>
            </a:r>
            <a:r>
              <a:rPr lang="en-US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: bobbyyt16@gmail.com</a:t>
            </a:r>
            <a:endParaRPr lang="en-US" sz="1800" u="sng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NM ID: au912721114003</a:t>
            </a:r>
          </a:p>
          <a:p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COLLEGE: St. Michael college of </a:t>
            </a:r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ngg &amp; Tech Kalayarkoil</a:t>
            </a:r>
          </a:p>
          <a:p>
            <a:endParaRPr lang="en-IN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3396" y="698897"/>
            <a:ext cx="7690009" cy="12982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100"/>
              </a:lnSpc>
              <a:buNone/>
            </a:pPr>
            <a:r>
              <a:rPr lang="en-US" sz="40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Challenges and Future Directions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6213396" y="2542342"/>
            <a:ext cx="467320" cy="467320"/>
          </a:xfrm>
          <a:prstGeom prst="roundRect">
            <a:avLst>
              <a:gd name="adj" fmla="val 18671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375678" y="2620208"/>
            <a:ext cx="142756" cy="311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1</a:t>
            </a:r>
            <a:endParaRPr lang="en-US" sz="2450" dirty="0"/>
          </a:p>
        </p:txBody>
      </p:sp>
      <p:sp>
        <p:nvSpPr>
          <p:cNvPr id="6" name="Text 3"/>
          <p:cNvSpPr/>
          <p:nvPr/>
        </p:nvSpPr>
        <p:spPr>
          <a:xfrm>
            <a:off x="6888361" y="2542342"/>
            <a:ext cx="3066217" cy="6491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Data Availability and Quality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6888361" y="3316010"/>
            <a:ext cx="3066217" cy="13296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Ensuring diverse, high-quality datasets for model training. Addressing privacy concerns and data sharing limitations.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10162223" y="2542342"/>
            <a:ext cx="467320" cy="467320"/>
          </a:xfrm>
          <a:prstGeom prst="roundRect">
            <a:avLst>
              <a:gd name="adj" fmla="val 18671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01645" y="2620208"/>
            <a:ext cx="188476" cy="311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2</a:t>
            </a:r>
            <a:endParaRPr lang="en-US" sz="2450" dirty="0"/>
          </a:p>
        </p:txBody>
      </p:sp>
      <p:sp>
        <p:nvSpPr>
          <p:cNvPr id="10" name="Text 7"/>
          <p:cNvSpPr/>
          <p:nvPr/>
        </p:nvSpPr>
        <p:spPr>
          <a:xfrm>
            <a:off x="10837188" y="2542342"/>
            <a:ext cx="2902625" cy="324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Model Interpretability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10837188" y="2991445"/>
            <a:ext cx="3066217" cy="16621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Developing explainable AI models for medical professionals. Enhancing trust and adoption in clinical settings.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6213396" y="5094803"/>
            <a:ext cx="467320" cy="467320"/>
          </a:xfrm>
          <a:prstGeom prst="roundRect">
            <a:avLst>
              <a:gd name="adj" fmla="val 18671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358890" y="5172670"/>
            <a:ext cx="176332" cy="311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3</a:t>
            </a:r>
            <a:endParaRPr lang="en-US" sz="2450" dirty="0"/>
          </a:p>
        </p:txBody>
      </p:sp>
      <p:sp>
        <p:nvSpPr>
          <p:cNvPr id="14" name="Text 11"/>
          <p:cNvSpPr/>
          <p:nvPr/>
        </p:nvSpPr>
        <p:spPr>
          <a:xfrm>
            <a:off x="6888361" y="5094803"/>
            <a:ext cx="3066217" cy="6491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Integration with Clinical Workflows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6888361" y="5868472"/>
            <a:ext cx="3066217" cy="13296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Seamlessly incorporating AI tools into existing healthcare systems. Balancing automation with human expertise.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10162223" y="5094803"/>
            <a:ext cx="467320" cy="467320"/>
          </a:xfrm>
          <a:prstGeom prst="roundRect">
            <a:avLst>
              <a:gd name="adj" fmla="val 18671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292834" y="5172670"/>
            <a:ext cx="205978" cy="311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4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10837188" y="5094803"/>
            <a:ext cx="3066217" cy="6491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Continuous Learning and Adaptation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10837188" y="5868472"/>
            <a:ext cx="3066217" cy="16621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Creating models that evolve with new virus variants. Implementing federated learning for collaborative improvement.</a:t>
            </a:r>
            <a:endParaRPr lang="en-US" sz="16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08AAB1D-017B-EA4C-8C81-AABC443B4EB4}"/>
              </a:ext>
            </a:extLst>
          </p:cNvPr>
          <p:cNvSpPr txBox="1"/>
          <p:nvPr/>
        </p:nvSpPr>
        <p:spPr>
          <a:xfrm>
            <a:off x="959004" y="903248"/>
            <a:ext cx="197376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200" b="1" dirty="0"/>
              <a:t>CONCLUSION: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A7B3FD-1A7E-F01E-E988-720301D4C7C5}"/>
              </a:ext>
            </a:extLst>
          </p:cNvPr>
          <p:cNvSpPr txBox="1"/>
          <p:nvPr/>
        </p:nvSpPr>
        <p:spPr>
          <a:xfrm>
            <a:off x="1226634" y="2018370"/>
            <a:ext cx="12879231" cy="1292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000" dirty="0"/>
              <a:t>Summarizing The Transformative Potential of </a:t>
            </a:r>
            <a:r>
              <a:rPr lang="en-IN" sz="2000" b="1" dirty="0"/>
              <a:t>MACHINE LEARNING </a:t>
            </a:r>
            <a:r>
              <a:rPr lang="en-IN" sz="2000" dirty="0"/>
              <a:t>and  </a:t>
            </a:r>
            <a:r>
              <a:rPr lang="en-IN" sz="2000" b="1" dirty="0"/>
              <a:t>X-Ray scans </a:t>
            </a:r>
            <a:r>
              <a:rPr lang="en-IN" sz="2000" dirty="0"/>
              <a:t>in revolutionizing COVID -19 detection</a:t>
            </a:r>
          </a:p>
          <a:p>
            <a:r>
              <a:rPr lang="en-US" sz="2000" dirty="0">
                <a:cs typeface="Verdana"/>
              </a:rPr>
              <a:t>Emphasizing</a:t>
            </a:r>
            <a:r>
              <a:rPr lang="en-US" sz="2000" spc="-35" dirty="0">
                <a:cs typeface="Verdana"/>
              </a:rPr>
              <a:t> </a:t>
            </a:r>
            <a:r>
              <a:rPr lang="en-US" sz="2000" dirty="0">
                <a:cs typeface="Verdana"/>
              </a:rPr>
              <a:t>the</a:t>
            </a:r>
            <a:r>
              <a:rPr lang="en-US" sz="2000" spc="-30" dirty="0">
                <a:cs typeface="Verdana"/>
              </a:rPr>
              <a:t> </a:t>
            </a:r>
            <a:r>
              <a:rPr lang="en-US" sz="2000" dirty="0">
                <a:cs typeface="Verdana"/>
              </a:rPr>
              <a:t>need</a:t>
            </a:r>
            <a:r>
              <a:rPr lang="en-US" sz="2000" spc="-30" dirty="0">
                <a:cs typeface="Verdana"/>
              </a:rPr>
              <a:t> </a:t>
            </a:r>
            <a:r>
              <a:rPr lang="en-US" sz="2000" spc="-25" dirty="0">
                <a:cs typeface="Verdana"/>
              </a:rPr>
              <a:t>for</a:t>
            </a:r>
            <a:r>
              <a:rPr lang="en-US" sz="2000" spc="-30" dirty="0">
                <a:cs typeface="Verdana"/>
              </a:rPr>
              <a:t> </a:t>
            </a:r>
            <a:r>
              <a:rPr lang="en-US" sz="2000" spc="-10" dirty="0">
                <a:cs typeface="Verdana"/>
              </a:rPr>
              <a:t>collaborative</a:t>
            </a:r>
            <a:r>
              <a:rPr lang="en-US" sz="2000" spc="-30" dirty="0">
                <a:cs typeface="Verdana"/>
              </a:rPr>
              <a:t> </a:t>
            </a:r>
            <a:r>
              <a:rPr lang="en-US" sz="2000" spc="-20" dirty="0">
                <a:cs typeface="Verdana"/>
              </a:rPr>
              <a:t>efforts</a:t>
            </a:r>
            <a:r>
              <a:rPr lang="en-US" sz="2000" spc="-30" dirty="0">
                <a:cs typeface="Verdana"/>
              </a:rPr>
              <a:t> </a:t>
            </a:r>
            <a:r>
              <a:rPr lang="en-US" sz="2000" spc="-10" dirty="0">
                <a:cs typeface="Verdana"/>
              </a:rPr>
              <a:t>to</a:t>
            </a:r>
            <a:r>
              <a:rPr lang="en-US" sz="2000" spc="-30" dirty="0">
                <a:cs typeface="Verdana"/>
              </a:rPr>
              <a:t> </a:t>
            </a:r>
            <a:r>
              <a:rPr lang="en-US" sz="2000" spc="-10" dirty="0">
                <a:cs typeface="Verdana"/>
              </a:rPr>
              <a:t>harness</a:t>
            </a:r>
            <a:r>
              <a:rPr lang="en-US" sz="2000" spc="-30" dirty="0">
                <a:cs typeface="Verdana"/>
              </a:rPr>
              <a:t> </a:t>
            </a:r>
            <a:r>
              <a:rPr lang="en-US" sz="2000" spc="-25" dirty="0">
                <a:cs typeface="Verdana"/>
              </a:rPr>
              <a:t>the </a:t>
            </a:r>
            <a:r>
              <a:rPr lang="en-US" sz="2000" dirty="0">
                <a:cs typeface="Verdana"/>
              </a:rPr>
              <a:t>power</a:t>
            </a:r>
            <a:r>
              <a:rPr lang="en-US" sz="2000" spc="-35" dirty="0">
                <a:cs typeface="Verdana"/>
              </a:rPr>
              <a:t> </a:t>
            </a:r>
            <a:r>
              <a:rPr lang="en-US" sz="2000" spc="-20" dirty="0">
                <a:cs typeface="Verdana"/>
              </a:rPr>
              <a:t>of</a:t>
            </a:r>
            <a:r>
              <a:rPr lang="en-US" sz="2000" spc="-30" dirty="0">
                <a:cs typeface="Verdana"/>
              </a:rPr>
              <a:t> </a:t>
            </a:r>
            <a:r>
              <a:rPr lang="en-US" sz="2000" dirty="0">
                <a:cs typeface="Verdana"/>
              </a:rPr>
              <a:t>advanced</a:t>
            </a:r>
            <a:r>
              <a:rPr lang="en-US" sz="2000" spc="-35" dirty="0">
                <a:cs typeface="Verdana"/>
              </a:rPr>
              <a:t> </a:t>
            </a:r>
            <a:r>
              <a:rPr lang="en-US" sz="2000" dirty="0">
                <a:cs typeface="Verdana"/>
              </a:rPr>
              <a:t>technologies</a:t>
            </a:r>
            <a:r>
              <a:rPr lang="en-US" sz="2000" spc="-30" dirty="0">
                <a:cs typeface="Verdana"/>
              </a:rPr>
              <a:t> </a:t>
            </a:r>
            <a:r>
              <a:rPr lang="en-US" sz="2000" dirty="0">
                <a:cs typeface="Verdana"/>
              </a:rPr>
              <a:t>in</a:t>
            </a:r>
            <a:r>
              <a:rPr lang="en-US" sz="2000" spc="-30" dirty="0">
                <a:cs typeface="Verdana"/>
              </a:rPr>
              <a:t> </a:t>
            </a:r>
            <a:r>
              <a:rPr lang="en-US" sz="2000" dirty="0">
                <a:cs typeface="Verdana"/>
              </a:rPr>
              <a:t>combating</a:t>
            </a:r>
          </a:p>
          <a:p>
            <a:r>
              <a:rPr lang="en-US" sz="2000" spc="-35" dirty="0">
                <a:cs typeface="Verdana"/>
              </a:rPr>
              <a:t> </a:t>
            </a:r>
            <a:r>
              <a:rPr lang="en-US" sz="2000" dirty="0">
                <a:cs typeface="Verdana"/>
              </a:rPr>
              <a:t>the</a:t>
            </a:r>
            <a:r>
              <a:rPr lang="en-US" sz="2000" spc="-30" dirty="0">
                <a:cs typeface="Verdana"/>
              </a:rPr>
              <a:t> </a:t>
            </a:r>
            <a:r>
              <a:rPr lang="en-US" sz="2000" spc="-10" dirty="0">
                <a:cs typeface="Verdana"/>
              </a:rPr>
              <a:t>global pandemic.</a:t>
            </a:r>
            <a:endParaRPr lang="en-US" sz="2000" dirty="0">
              <a:cs typeface="Verdana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697120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53D6DE2-E35A-7E0A-B81E-BE5D66B16AF5}"/>
              </a:ext>
            </a:extLst>
          </p:cNvPr>
          <p:cNvSpPr/>
          <p:nvPr/>
        </p:nvSpPr>
        <p:spPr>
          <a:xfrm>
            <a:off x="5499832" y="3653135"/>
            <a:ext cx="363073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0421352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5296" y="667107"/>
            <a:ext cx="7766209" cy="12301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800"/>
              </a:lnSpc>
              <a:buNone/>
            </a:pPr>
            <a:r>
              <a:rPr lang="en-US" sz="38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Introduction to COVID-19 and the Need for Rapid Diagnosis</a:t>
            </a:r>
            <a:endParaRPr lang="en-US" sz="3850" dirty="0"/>
          </a:p>
        </p:txBody>
      </p:sp>
      <p:sp>
        <p:nvSpPr>
          <p:cNvPr id="4" name="Shape 1"/>
          <p:cNvSpPr/>
          <p:nvPr/>
        </p:nvSpPr>
        <p:spPr>
          <a:xfrm>
            <a:off x="6459141" y="2192536"/>
            <a:ext cx="22860" cy="5369838"/>
          </a:xfrm>
          <a:prstGeom prst="roundRect">
            <a:avLst>
              <a:gd name="adj" fmla="val 361673"/>
            </a:avLst>
          </a:prstGeom>
          <a:solidFill>
            <a:srgbClr val="E5BEB2"/>
          </a:solidFill>
          <a:ln/>
        </p:spPr>
      </p:sp>
      <p:sp>
        <p:nvSpPr>
          <p:cNvPr id="5" name="Shape 2"/>
          <p:cNvSpPr/>
          <p:nvPr/>
        </p:nvSpPr>
        <p:spPr>
          <a:xfrm>
            <a:off x="6669167" y="2624018"/>
            <a:ext cx="688896" cy="22860"/>
          </a:xfrm>
          <a:prstGeom prst="roundRect">
            <a:avLst>
              <a:gd name="adj" fmla="val 361673"/>
            </a:avLst>
          </a:prstGeom>
          <a:solidFill>
            <a:srgbClr val="E5BEB2"/>
          </a:solidFill>
          <a:ln/>
        </p:spPr>
      </p:sp>
      <p:sp>
        <p:nvSpPr>
          <p:cNvPr id="6" name="Shape 3"/>
          <p:cNvSpPr/>
          <p:nvPr/>
        </p:nvSpPr>
        <p:spPr>
          <a:xfrm>
            <a:off x="6249114" y="2413992"/>
            <a:ext cx="442913" cy="442913"/>
          </a:xfrm>
          <a:prstGeom prst="roundRect">
            <a:avLst>
              <a:gd name="adj" fmla="val 18667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402943" y="2487811"/>
            <a:ext cx="135255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1</a:t>
            </a:r>
            <a:endParaRPr lang="en-US" sz="2300" dirty="0"/>
          </a:p>
        </p:txBody>
      </p:sp>
      <p:sp>
        <p:nvSpPr>
          <p:cNvPr id="8" name="Text 5"/>
          <p:cNvSpPr/>
          <p:nvPr/>
        </p:nvSpPr>
        <p:spPr>
          <a:xfrm>
            <a:off x="7553206" y="2389346"/>
            <a:ext cx="2460665" cy="307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Global Pandemic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7553206" y="2814995"/>
            <a:ext cx="6388298" cy="9444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COVID-19 emerged in late 2019, quickly spreading worldwide. It poses significant health challenges and strains healthcare systems globally.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6669167" y="4584502"/>
            <a:ext cx="688896" cy="22860"/>
          </a:xfrm>
          <a:prstGeom prst="roundRect">
            <a:avLst>
              <a:gd name="adj" fmla="val 361673"/>
            </a:avLst>
          </a:prstGeom>
          <a:solidFill>
            <a:srgbClr val="E5BEB2"/>
          </a:solidFill>
          <a:ln/>
        </p:spPr>
      </p:sp>
      <p:sp>
        <p:nvSpPr>
          <p:cNvPr id="11" name="Shape 8"/>
          <p:cNvSpPr/>
          <p:nvPr/>
        </p:nvSpPr>
        <p:spPr>
          <a:xfrm>
            <a:off x="6249114" y="4374475"/>
            <a:ext cx="442913" cy="442913"/>
          </a:xfrm>
          <a:prstGeom prst="roundRect">
            <a:avLst>
              <a:gd name="adj" fmla="val 18667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381155" y="4448294"/>
            <a:ext cx="178713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2</a:t>
            </a:r>
            <a:endParaRPr lang="en-US" sz="2300" dirty="0"/>
          </a:p>
        </p:txBody>
      </p:sp>
      <p:sp>
        <p:nvSpPr>
          <p:cNvPr id="13" name="Text 10"/>
          <p:cNvSpPr/>
          <p:nvPr/>
        </p:nvSpPr>
        <p:spPr>
          <a:xfrm>
            <a:off x="7553206" y="4349829"/>
            <a:ext cx="3626882" cy="307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Symptoms and Transmission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7553206" y="4775478"/>
            <a:ext cx="6388298" cy="9444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virus spreads through respiratory droplets, causing various symptoms. Early detection is crucial for effective treatment and containment.</a:t>
            </a:r>
            <a:endParaRPr lang="en-US" sz="1550" dirty="0"/>
          </a:p>
        </p:txBody>
      </p:sp>
      <p:sp>
        <p:nvSpPr>
          <p:cNvPr id="15" name="Shape 12"/>
          <p:cNvSpPr/>
          <p:nvPr/>
        </p:nvSpPr>
        <p:spPr>
          <a:xfrm>
            <a:off x="6669167" y="6544985"/>
            <a:ext cx="688896" cy="22860"/>
          </a:xfrm>
          <a:prstGeom prst="roundRect">
            <a:avLst>
              <a:gd name="adj" fmla="val 361673"/>
            </a:avLst>
          </a:prstGeom>
          <a:solidFill>
            <a:srgbClr val="E5BEB2"/>
          </a:solidFill>
          <a:ln/>
        </p:spPr>
      </p:sp>
      <p:sp>
        <p:nvSpPr>
          <p:cNvPr id="16" name="Shape 13"/>
          <p:cNvSpPr/>
          <p:nvPr/>
        </p:nvSpPr>
        <p:spPr>
          <a:xfrm>
            <a:off x="6249114" y="6334958"/>
            <a:ext cx="442913" cy="442913"/>
          </a:xfrm>
          <a:prstGeom prst="roundRect">
            <a:avLst>
              <a:gd name="adj" fmla="val 18667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386989" y="6408777"/>
            <a:ext cx="167164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3</a:t>
            </a:r>
            <a:endParaRPr lang="en-US" sz="2300" dirty="0"/>
          </a:p>
        </p:txBody>
      </p:sp>
      <p:sp>
        <p:nvSpPr>
          <p:cNvPr id="18" name="Text 15"/>
          <p:cNvSpPr/>
          <p:nvPr/>
        </p:nvSpPr>
        <p:spPr>
          <a:xfrm>
            <a:off x="7553206" y="6310313"/>
            <a:ext cx="3414832" cy="307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Rapid Diagnosis Imperative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7553206" y="6735961"/>
            <a:ext cx="6388298" cy="6296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Swift, accurate diagnosis is essential for patient care and pandemic control. It enables timely treatment and helps prevent further spread.</a:t>
            </a:r>
            <a:endParaRPr lang="en-US" sz="15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273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1647" y="3449836"/>
            <a:ext cx="13047107" cy="14137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Overview of Traditional COVID-19 Detection Methods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1647" y="5202793"/>
            <a:ext cx="4198263" cy="2404229"/>
          </a:xfrm>
          <a:prstGeom prst="roundRect">
            <a:avLst>
              <a:gd name="adj" fmla="val 3952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5366" y="5436513"/>
            <a:ext cx="2827377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RT-PCR Tests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5366" y="5925502"/>
            <a:ext cx="3730823" cy="1447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Gold standard for COVID-19 detection. Highly accurate but time-consuming and requires specialized equipment.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009" y="5202793"/>
            <a:ext cx="4198263" cy="2404229"/>
          </a:xfrm>
          <a:prstGeom prst="roundRect">
            <a:avLst>
              <a:gd name="adj" fmla="val 3952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49729" y="5436513"/>
            <a:ext cx="2827377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Antigen Tests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49729" y="5925502"/>
            <a:ext cx="3730823" cy="1085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Rapid tests detecting viral proteins. Quicker results but less sensitive than RT-PCR.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0372" y="5202793"/>
            <a:ext cx="4198263" cy="2404229"/>
          </a:xfrm>
          <a:prstGeom prst="roundRect">
            <a:avLst>
              <a:gd name="adj" fmla="val 3952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874091" y="5436513"/>
            <a:ext cx="2827377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Antibody Tests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74091" y="5925502"/>
            <a:ext cx="3730823" cy="1085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Detect past infections by identifying antibodies. Not suitable for early diagnosis.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26895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Limitations of Traditional Methods and the Role of Imaging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1429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Traditional Method Limitations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746903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Time-consuming processes and potential false negatives. Supply shortages and high costs limit widespread testing.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811429"/>
            <a:ext cx="292155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Imaging Advantages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392573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X-rays provide rapid results and visualize lung involvement. They offer a complementary diagnostic tool to traditional methods.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811429"/>
            <a:ext cx="317123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AI-Enhanced Imaging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392573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Machine learning algorithms can analyze X-rays quickly and accurately. This approach augments radiologists' expertise and speeds up diagnosis.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8038" y="1219081"/>
            <a:ext cx="7700724" cy="12887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Fundamentals of Machine Learning and Deep Learning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6208038" y="3048953"/>
            <a:ext cx="463868" cy="463868"/>
          </a:xfrm>
          <a:prstGeom prst="roundRect">
            <a:avLst>
              <a:gd name="adj" fmla="val 18671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369129" y="3126224"/>
            <a:ext cx="141684" cy="309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1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6878003" y="3048953"/>
            <a:ext cx="3077408" cy="6443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Machine Learning Basics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6878003" y="3817025"/>
            <a:ext cx="3077408" cy="16496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Algorithms learn patterns from data without explicit programming. They improve performance through experience and data exposure.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10161508" y="3048953"/>
            <a:ext cx="463868" cy="463868"/>
          </a:xfrm>
          <a:prstGeom prst="roundRect">
            <a:avLst>
              <a:gd name="adj" fmla="val 18671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299859" y="3126224"/>
            <a:ext cx="187166" cy="309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2</a:t>
            </a:r>
            <a:endParaRPr lang="en-US" sz="2400" dirty="0"/>
          </a:p>
        </p:txBody>
      </p:sp>
      <p:sp>
        <p:nvSpPr>
          <p:cNvPr id="10" name="Text 7"/>
          <p:cNvSpPr/>
          <p:nvPr/>
        </p:nvSpPr>
        <p:spPr>
          <a:xfrm>
            <a:off x="10831473" y="3048953"/>
            <a:ext cx="3077408" cy="6443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Deep Learning Specialization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10831473" y="3817025"/>
            <a:ext cx="3077408" cy="16496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 subset of machine learning using multi-layered neural networks. It excels at complex pattern recognition in large datasets.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6208038" y="5904667"/>
            <a:ext cx="463868" cy="463868"/>
          </a:xfrm>
          <a:prstGeom prst="roundRect">
            <a:avLst>
              <a:gd name="adj" fmla="val 18671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352461" y="5981938"/>
            <a:ext cx="175022" cy="309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3</a:t>
            </a:r>
            <a:endParaRPr lang="en-US" sz="2400" dirty="0"/>
          </a:p>
        </p:txBody>
      </p:sp>
      <p:sp>
        <p:nvSpPr>
          <p:cNvPr id="14" name="Text 11"/>
          <p:cNvSpPr/>
          <p:nvPr/>
        </p:nvSpPr>
        <p:spPr>
          <a:xfrm>
            <a:off x="6878003" y="5904667"/>
            <a:ext cx="4931450" cy="322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Supervised Learning for Classification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6878003" y="6350556"/>
            <a:ext cx="7030760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Models learn from labeled data to classify new, unseen examples. This approach is crucial for COVID-19 detection from X-rays.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74408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Leveraging Lung X-rays for COVID-19 Detection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845594"/>
            <a:ext cx="4120753" cy="254674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6758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Normal Lung X-ray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6166247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Healthy lungs show clear lung fields without opacities or consolidations.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4704" y="2845594"/>
            <a:ext cx="4120872" cy="254686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54704" y="5675948"/>
            <a:ext cx="345769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COVID-19 Infected Lung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54704" y="6166366"/>
            <a:ext cx="412087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COVID-19 often presents as bilateral ground-glass opacities and consolidations in X-rays.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5738" y="2845594"/>
            <a:ext cx="4120753" cy="254674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5738" y="5675828"/>
            <a:ext cx="316694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AI-Enhanced Analysis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715738" y="6166247"/>
            <a:ext cx="41207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AI algorithms can detect subtle changes and patterns invisible to the human eye.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3871" y="663416"/>
            <a:ext cx="7709059" cy="12811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Data Preprocessing and Feature Engineering</a:t>
            </a:r>
            <a:endParaRPr lang="en-US" sz="40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3871" y="2251948"/>
            <a:ext cx="1024890" cy="163996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536180" y="2456855"/>
            <a:ext cx="2562463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Image Collection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7536180" y="2900124"/>
            <a:ext cx="6376749" cy="656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Gathering diverse X-ray images from various sources. Ensuring a balanced dataset of COVID-19 positive and negative cases.</a:t>
            </a:r>
            <a:endParaRPr lang="en-US" sz="16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03871" y="3891915"/>
            <a:ext cx="1024890" cy="183713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536180" y="4096822"/>
            <a:ext cx="2562463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Preprocessing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7536180" y="4540091"/>
            <a:ext cx="6376749" cy="9840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Standardizing image size, contrast enhancement, and noise reduction. Augmenting data through rotations, flips, and adjustments.</a:t>
            </a:r>
            <a:endParaRPr lang="en-US" sz="16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03871" y="5729049"/>
            <a:ext cx="1024890" cy="183713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536180" y="5933956"/>
            <a:ext cx="2562463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Feature Extraction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7536180" y="6377226"/>
            <a:ext cx="6376749" cy="9840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Identifying relevant features like texture patterns and lung segmentation. Enhancing model performance through domain-specific knowledge.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1044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0925" y="3351371"/>
            <a:ext cx="13168551" cy="13051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100"/>
              </a:lnSpc>
              <a:buNone/>
            </a:pPr>
            <a:r>
              <a:rPr lang="en-US" sz="41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Convolutional Neural Networks (CNNs) for Image Classification</a:t>
            </a:r>
            <a:endParaRPr lang="en-US" sz="41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925" y="4969788"/>
            <a:ext cx="522089" cy="52208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30925" y="5700712"/>
            <a:ext cx="2785348" cy="3263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Convolutional Layers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730925" y="6152317"/>
            <a:ext cx="3057168" cy="1002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Extract features from input images. Detect edges, textures, and patterns in X-rays.</a:t>
            </a:r>
            <a:endParaRPr lang="en-US" sz="16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01346" y="4969788"/>
            <a:ext cx="522089" cy="52208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101346" y="5700712"/>
            <a:ext cx="2610445" cy="3263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Pooling Layers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4101346" y="6152317"/>
            <a:ext cx="3057168" cy="1336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Reduce spatial dimensions of features. Enhance computational efficiency and feature invariance.</a:t>
            </a:r>
            <a:endParaRPr lang="en-US" sz="16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71767" y="4969788"/>
            <a:ext cx="522089" cy="52208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71767" y="5700712"/>
            <a:ext cx="3029307" cy="3263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Fully Connected Layers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7471767" y="6152317"/>
            <a:ext cx="3057168" cy="1336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Combine extracted features for final classification. Determine the probability of COVID-19 presence.</a:t>
            </a:r>
            <a:endParaRPr lang="en-US" sz="16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42188" y="4969788"/>
            <a:ext cx="522089" cy="522089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842188" y="5700712"/>
            <a:ext cx="2610445" cy="3263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Training Process</a:t>
            </a:r>
            <a:endParaRPr lang="en-US" sz="2050" dirty="0"/>
          </a:p>
        </p:txBody>
      </p:sp>
      <p:sp>
        <p:nvSpPr>
          <p:cNvPr id="15" name="Text 8"/>
          <p:cNvSpPr/>
          <p:nvPr/>
        </p:nvSpPr>
        <p:spPr>
          <a:xfrm>
            <a:off x="10842188" y="6152317"/>
            <a:ext cx="3057287" cy="1336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Fine-tune model parameters using backpropagation. Optimize performance on training data.</a:t>
            </a: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8040" y="917258"/>
            <a:ext cx="7660719" cy="13244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Evaluation Metrics and Model Performance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6228040" y="2559487"/>
            <a:ext cx="7660719" cy="4752737"/>
          </a:xfrm>
          <a:prstGeom prst="roundRect">
            <a:avLst>
              <a:gd name="adj" fmla="val 1873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35660" y="2567107"/>
            <a:ext cx="7644646" cy="60840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448306" y="2701766"/>
            <a:ext cx="2120503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Metric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9000053" y="2701766"/>
            <a:ext cx="2116693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Description</a:t>
            </a:r>
            <a:endParaRPr lang="en-US" sz="1650" dirty="0"/>
          </a:p>
        </p:txBody>
      </p:sp>
      <p:sp>
        <p:nvSpPr>
          <p:cNvPr id="8" name="Text 5"/>
          <p:cNvSpPr/>
          <p:nvPr/>
        </p:nvSpPr>
        <p:spPr>
          <a:xfrm>
            <a:off x="11547991" y="2701766"/>
            <a:ext cx="2120503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Importance</a:t>
            </a:r>
            <a:endParaRPr lang="en-US" sz="1650" dirty="0"/>
          </a:p>
        </p:txBody>
      </p:sp>
      <p:sp>
        <p:nvSpPr>
          <p:cNvPr id="9" name="Shape 6"/>
          <p:cNvSpPr/>
          <p:nvPr/>
        </p:nvSpPr>
        <p:spPr>
          <a:xfrm>
            <a:off x="6235660" y="3175516"/>
            <a:ext cx="7644646" cy="94749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6448306" y="3310176"/>
            <a:ext cx="2120503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Accuracy</a:t>
            </a:r>
            <a:endParaRPr lang="en-US" sz="1650" dirty="0"/>
          </a:p>
        </p:txBody>
      </p:sp>
      <p:sp>
        <p:nvSpPr>
          <p:cNvPr id="11" name="Text 8"/>
          <p:cNvSpPr/>
          <p:nvPr/>
        </p:nvSpPr>
        <p:spPr>
          <a:xfrm>
            <a:off x="9000053" y="3310176"/>
            <a:ext cx="2116693" cy="678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Overall correct predictions</a:t>
            </a:r>
            <a:endParaRPr lang="en-US" sz="1650" dirty="0"/>
          </a:p>
        </p:txBody>
      </p:sp>
      <p:sp>
        <p:nvSpPr>
          <p:cNvPr id="12" name="Text 9"/>
          <p:cNvSpPr/>
          <p:nvPr/>
        </p:nvSpPr>
        <p:spPr>
          <a:xfrm>
            <a:off x="11547991" y="3310176"/>
            <a:ext cx="2120503" cy="678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General performance indicator</a:t>
            </a:r>
            <a:endParaRPr lang="en-US" sz="1650" dirty="0"/>
          </a:p>
        </p:txBody>
      </p:sp>
      <p:sp>
        <p:nvSpPr>
          <p:cNvPr id="13" name="Shape 10"/>
          <p:cNvSpPr/>
          <p:nvPr/>
        </p:nvSpPr>
        <p:spPr>
          <a:xfrm>
            <a:off x="6235660" y="4123015"/>
            <a:ext cx="7644646" cy="128658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6448306" y="4257675"/>
            <a:ext cx="2120503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Sensitivity</a:t>
            </a:r>
            <a:endParaRPr lang="en-US" sz="1650" dirty="0"/>
          </a:p>
        </p:txBody>
      </p:sp>
      <p:sp>
        <p:nvSpPr>
          <p:cNvPr id="15" name="Text 12"/>
          <p:cNvSpPr/>
          <p:nvPr/>
        </p:nvSpPr>
        <p:spPr>
          <a:xfrm>
            <a:off x="9000053" y="4257675"/>
            <a:ext cx="2116693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True positive rate</a:t>
            </a:r>
            <a:endParaRPr lang="en-US" sz="1650" dirty="0"/>
          </a:p>
        </p:txBody>
      </p:sp>
      <p:sp>
        <p:nvSpPr>
          <p:cNvPr id="16" name="Text 13"/>
          <p:cNvSpPr/>
          <p:nvPr/>
        </p:nvSpPr>
        <p:spPr>
          <a:xfrm>
            <a:off x="11547991" y="4257675"/>
            <a:ext cx="2120503" cy="10172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Critical for minimizing missed cases</a:t>
            </a:r>
            <a:endParaRPr lang="en-US" sz="1650" dirty="0"/>
          </a:p>
        </p:txBody>
      </p:sp>
      <p:sp>
        <p:nvSpPr>
          <p:cNvPr id="17" name="Shape 14"/>
          <p:cNvSpPr/>
          <p:nvPr/>
        </p:nvSpPr>
        <p:spPr>
          <a:xfrm>
            <a:off x="6235660" y="5409605"/>
            <a:ext cx="7644646" cy="60840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6448306" y="5544264"/>
            <a:ext cx="2120503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Specificity</a:t>
            </a:r>
            <a:endParaRPr lang="en-US" sz="1650" dirty="0"/>
          </a:p>
        </p:txBody>
      </p:sp>
      <p:sp>
        <p:nvSpPr>
          <p:cNvPr id="19" name="Text 16"/>
          <p:cNvSpPr/>
          <p:nvPr/>
        </p:nvSpPr>
        <p:spPr>
          <a:xfrm>
            <a:off x="9000053" y="5544264"/>
            <a:ext cx="2116693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True negative rate</a:t>
            </a:r>
            <a:endParaRPr lang="en-US" sz="1650" dirty="0"/>
          </a:p>
        </p:txBody>
      </p:sp>
      <p:sp>
        <p:nvSpPr>
          <p:cNvPr id="20" name="Text 17"/>
          <p:cNvSpPr/>
          <p:nvPr/>
        </p:nvSpPr>
        <p:spPr>
          <a:xfrm>
            <a:off x="11547991" y="5544264"/>
            <a:ext cx="2120503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Reduces false alarms</a:t>
            </a:r>
            <a:endParaRPr lang="en-US" sz="1650" dirty="0"/>
          </a:p>
        </p:txBody>
      </p:sp>
      <p:sp>
        <p:nvSpPr>
          <p:cNvPr id="21" name="Shape 18"/>
          <p:cNvSpPr/>
          <p:nvPr/>
        </p:nvSpPr>
        <p:spPr>
          <a:xfrm>
            <a:off x="6235660" y="6018014"/>
            <a:ext cx="7644646" cy="128658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2" name="Text 19"/>
          <p:cNvSpPr/>
          <p:nvPr/>
        </p:nvSpPr>
        <p:spPr>
          <a:xfrm>
            <a:off x="6448306" y="6152674"/>
            <a:ext cx="2120503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F1 Score</a:t>
            </a:r>
            <a:endParaRPr lang="en-US" sz="1650" dirty="0"/>
          </a:p>
        </p:txBody>
      </p:sp>
      <p:sp>
        <p:nvSpPr>
          <p:cNvPr id="23" name="Text 20"/>
          <p:cNvSpPr/>
          <p:nvPr/>
        </p:nvSpPr>
        <p:spPr>
          <a:xfrm>
            <a:off x="9000053" y="6152674"/>
            <a:ext cx="2116693" cy="678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Harmonic mean of precision and recall</a:t>
            </a:r>
            <a:endParaRPr lang="en-US" sz="1650" dirty="0"/>
          </a:p>
        </p:txBody>
      </p:sp>
      <p:sp>
        <p:nvSpPr>
          <p:cNvPr id="24" name="Text 21"/>
          <p:cNvSpPr/>
          <p:nvPr/>
        </p:nvSpPr>
        <p:spPr>
          <a:xfrm>
            <a:off x="11547991" y="6152674"/>
            <a:ext cx="2120503" cy="10172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Balanced measure for imbalanced datasets</a:t>
            </a:r>
            <a:endParaRPr lang="en-US" sz="16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701</Words>
  <Application>Microsoft Office PowerPoint</Application>
  <PresentationFormat>Custom</PresentationFormat>
  <Paragraphs>106</Paragraphs>
  <Slides>12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Verdana</vt:lpstr>
      <vt:lpstr>Arial</vt:lpstr>
      <vt:lpstr>Merriweather Bold</vt:lpstr>
      <vt:lpstr>Open Sans</vt:lpstr>
      <vt:lpstr>Calibri</vt:lpstr>
      <vt:lpstr>Aptos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Dineshkaran m</cp:lastModifiedBy>
  <cp:revision>3</cp:revision>
  <dcterms:created xsi:type="dcterms:W3CDTF">2024-10-28T04:10:07Z</dcterms:created>
  <dcterms:modified xsi:type="dcterms:W3CDTF">2024-10-28T04:33:19Z</dcterms:modified>
</cp:coreProperties>
</file>